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ECD3-4848-4558-B339-D0F66FF9788E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FCD6-E1F2-4A19-9037-1F252AAD4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FCD6-E1F2-4A19-9037-1F252AAD4E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14CA2AD-4C1B-4A53-8271-D6C8046FCE95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29E7-03F2-48B1-95BE-17928C9BCFBE}" type="datetime1">
              <a:rPr lang="en-US" smtClean="0"/>
              <a:t>12/19/12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6C8A-12E1-4ECE-BE9A-418FF26F3834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3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98A-582E-4E64-9DC5-4CD869348CCB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5BF5-24E8-4DF5-BDE9-0CFB963E33B1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966E-7FAD-4A78-92AF-684FF31833B7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D291-AE24-400F-8323-ED6B44AE7720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2AAE-10A9-43A7-B383-BA57B7AAFA1C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CE60-498B-40D6-B45B-B3BA2A4615D7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D7F8-B6FF-4638-AD5A-0A197A47BAA6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B7E-737D-4967-82C5-515E6DD433A5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3B14-21B8-4F44-B488-9F4749256C81}" type="datetime1">
              <a:rPr lang="en-US" smtClean="0"/>
              <a:t>12/19/12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54ED-8887-47FF-90B5-7456B4EA210C}" type="datetime1">
              <a:rPr lang="en-US" smtClean="0"/>
              <a:t>12/19/12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4348-095D-4442-B4F7-13EBF4ECF6ED}" type="datetime1">
              <a:rPr lang="en-US" smtClean="0"/>
              <a:t>12/19/12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0DB-A0E6-4CA4-8DB4-2F3242F3B58D}" type="datetime1">
              <a:rPr lang="en-US" smtClean="0"/>
              <a:t>12/19/12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A16-5CAD-410D-98ED-9149C739A82E}" type="datetime1">
              <a:rPr lang="en-US" smtClean="0"/>
              <a:t>12/19/12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472-8EF4-4600-9B17-EAD04AB4C02B}" type="datetime1">
              <a:rPr lang="en-US" smtClean="0"/>
              <a:t>12/19/12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98492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142068"/>
            <a:ext cx="8298493" cy="4008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6003" y="624635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96361D-8AD7-47FA-A95B-D2D2B7356BE8}" type="datetime1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46356"/>
            <a:ext cx="666880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76" y="624635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AAA0F9-2267-4C5D-ACAD-1781A9051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33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emf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And HEP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</a:p>
          <a:p>
            <a:r>
              <a:rPr lang="en-US" dirty="0" smtClean="0"/>
              <a:t>G. Watts</a:t>
            </a:r>
          </a:p>
          <a:p>
            <a:r>
              <a:rPr lang="en-US" dirty="0" smtClean="0"/>
              <a:t>DASPOS 2012-12-18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 Evolves in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1960371"/>
            <a:ext cx="3035357" cy="1962311"/>
            <a:chOff x="4413374" y="2191901"/>
            <a:chExt cx="3432000" cy="22187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74" y="2191901"/>
              <a:ext cx="3432000" cy="22187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55082" y="3956085"/>
              <a:ext cx="1408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4208676"/>
            <a:ext cx="3045448" cy="1962311"/>
            <a:chOff x="4413374" y="2191901"/>
            <a:chExt cx="3443410" cy="22187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74" y="2191901"/>
              <a:ext cx="3432000" cy="221873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01680" y="3993041"/>
              <a:ext cx="1855104" cy="417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Detector++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77385" y="2618360"/>
            <a:ext cx="356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Components fail, they are repaired</a:t>
            </a:r>
          </a:p>
          <a:p>
            <a:r>
              <a:rPr lang="en-US" dirty="0" smtClean="0"/>
              <a:t>All changes are tracked in databases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77385" y="4866665"/>
            <a:ext cx="441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Substantial upgrades occur</a:t>
            </a:r>
          </a:p>
          <a:p>
            <a:r>
              <a:rPr lang="en-US" dirty="0" smtClean="0"/>
              <a:t>(e.g. new detector added in 2013 shutdown)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9576" y="5524656"/>
            <a:ext cx="381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often tracked implicitly – file formats change!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7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reconstruction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66330" y="3008980"/>
            <a:ext cx="1963271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74530" y="1849248"/>
            <a:ext cx="2003612" cy="744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flipH="1">
            <a:off x="7247966" y="2593815"/>
            <a:ext cx="28370" cy="415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329" y="1775843"/>
            <a:ext cx="4110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detector hits into physics objects: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Electrons, </a:t>
            </a:r>
            <a:r>
              <a:rPr lang="en-US" dirty="0" err="1" smtClean="0"/>
              <a:t>muons</a:t>
            </a:r>
            <a:r>
              <a:rPr lang="en-US" dirty="0" smtClean="0"/>
              <a:t>, tau’s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Missing Energy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8980"/>
            <a:ext cx="5217459" cy="266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97389" y="4693024"/>
            <a:ext cx="275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Combines data from different sub-detectors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9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also varies over time!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Watts (UW/Seattle)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271" y="2065868"/>
            <a:ext cx="443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calibrations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algorithm used to find an electron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6035" y="301214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Release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5317" y="3371281"/>
            <a:ext cx="564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database tracks every single source file that goes into the giant reconstruction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repository is used to track source code (SVN).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0518" y="4630265"/>
            <a:ext cx="21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Calibration Database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4989404"/>
            <a:ext cx="564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 all the detector calibrations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Tagged and some how married with the software release often</a:t>
            </a:r>
          </a:p>
        </p:txBody>
      </p:sp>
    </p:spTree>
    <p:extLst>
      <p:ext uri="{BB962C8B-B14F-4D97-AF65-F5344CB8AC3E}">
        <p14:creationId xmlns:p14="http://schemas.microsoft.com/office/powerpoint/2010/main" val="205512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and simulation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458" y="2065868"/>
            <a:ext cx="1963271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 Generator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942" y="3732422"/>
            <a:ext cx="1963271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Simulator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1155452" y="3243798"/>
            <a:ext cx="349624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588089" y="2071645"/>
                <a:ext cx="2407023" cy="112875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Configuration</a:t>
                </a:r>
              </a:p>
              <a:p>
                <a:pPr algn="ctr"/>
                <a:r>
                  <a:rPr lang="en-US" dirty="0" smtClean="0"/>
                  <a:t>(W, Z,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 production)</a:t>
                </a:r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89" y="2071645"/>
                <a:ext cx="2407023" cy="1128755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9" idx="2"/>
            <a:endCxn id="5" idx="3"/>
          </p:cNvCxnSpPr>
          <p:nvPr/>
        </p:nvCxnSpPr>
        <p:spPr>
          <a:xfrm flipH="1" flipV="1">
            <a:off x="2291729" y="2633134"/>
            <a:ext cx="296360" cy="2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8089" y="3699523"/>
            <a:ext cx="469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Tracks the </a:t>
            </a:r>
            <a:r>
              <a:rPr lang="en-US" i="1" dirty="0" smtClean="0"/>
              <a:t>generators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Tracks the code that simulates the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Tracks the group of configuration files (often)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247" y="1949824"/>
            <a:ext cx="246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the reconstruction and the simulation generate a large number of files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9271" y="1869347"/>
            <a:ext cx="4411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provenance of every file must be tracked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Configuration files that were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Scripts used to build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input files were used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87805" y="2356764"/>
            <a:ext cx="833718" cy="502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3834" y="4237089"/>
            <a:ext cx="465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“large” databases keep track of this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6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Processing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825"/>
            <a:ext cx="2286000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8353" y="2457909"/>
            <a:ext cx="3764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file provenance database is often integrated with the GRID and/or production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973" y="3786780"/>
            <a:ext cx="31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automates the file tracking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679107" y="3421727"/>
            <a:ext cx="322730" cy="324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608641"/>
            <a:ext cx="583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BUT… the physicist doing the actual analysis… the last step…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032" y="5044815"/>
            <a:ext cx="7240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 files to their local computer/cluster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repeatedly locally, in a variety of different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Connection to the database is lost, provenance must be tracked by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0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From </a:t>
            </a:r>
            <a:r>
              <a:rPr lang="en-US" dirty="0" err="1" smtClean="0"/>
              <a:t>outter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1024" y="2179376"/>
            <a:ext cx="2613734" cy="1958460"/>
            <a:chOff x="457200" y="2191901"/>
            <a:chExt cx="2961092" cy="22187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91901"/>
              <a:ext cx="2961092" cy="221873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52282" y="2380812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LHC</a:t>
              </a:r>
              <a:endParaRPr lang="en-US" dirty="0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2898830" y="2931935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56738" y="2175525"/>
            <a:ext cx="3035357" cy="1962311"/>
            <a:chOff x="4413374" y="2191901"/>
            <a:chExt cx="3432000" cy="22187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74" y="2191901"/>
              <a:ext cx="3432000" cy="221873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55082" y="3956085"/>
              <a:ext cx="1408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29833" y="4613237"/>
            <a:ext cx="2286000" cy="1714500"/>
            <a:chOff x="1629833" y="4613237"/>
            <a:chExt cx="2286000" cy="1714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833" y="4613237"/>
              <a:ext cx="2286000" cy="1714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37746" y="4786211"/>
              <a:ext cx="1102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GRID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753034" y="5245742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20277" y="5245742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023969" y="4607873"/>
            <a:ext cx="1242360" cy="1754986"/>
            <a:chOff x="5023969" y="4607873"/>
            <a:chExt cx="1242360" cy="175498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3969" y="4607873"/>
              <a:ext cx="1242360" cy="17198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81972" y="5993527"/>
              <a:ext cx="726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Paper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90782" y="2400704"/>
            <a:ext cx="1689379" cy="1524829"/>
            <a:chOff x="7290782" y="2400704"/>
            <a:chExt cx="1689379" cy="15248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782" y="2400704"/>
              <a:ext cx="1689379" cy="152482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537456" y="2747269"/>
              <a:ext cx="138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Storage</a:t>
              </a:r>
              <a:endParaRPr lang="en-US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6893559" y="2938373"/>
            <a:ext cx="33880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care only about the last 3 steps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366067" y="1937545"/>
            <a:ext cx="2286000" cy="1714500"/>
            <a:chOff x="1629833" y="4613237"/>
            <a:chExt cx="2286000" cy="1714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833" y="4613237"/>
              <a:ext cx="2286000" cy="1714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37746" y="4786211"/>
              <a:ext cx="1102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GRID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2406699" y="2564789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12187" y="2564789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71555" y="1912041"/>
            <a:ext cx="1242360" cy="1754986"/>
            <a:chOff x="5023969" y="4607873"/>
            <a:chExt cx="1242360" cy="17549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3969" y="4607873"/>
              <a:ext cx="1242360" cy="17198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281972" y="5993527"/>
              <a:ext cx="726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Paper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2027120"/>
            <a:ext cx="1689379" cy="1524829"/>
            <a:chOff x="7290782" y="2400704"/>
            <a:chExt cx="1689379" cy="15248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782" y="2400704"/>
              <a:ext cx="1689379" cy="15248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37456" y="2747269"/>
              <a:ext cx="138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Storage</a:t>
              </a:r>
              <a:endParaRPr lang="en-US" dirty="0"/>
            </a:p>
          </p:txBody>
        </p:sp>
      </p:grpSp>
      <p:sp>
        <p:nvSpPr>
          <p:cNvPr id="16" name="Right Brace 15"/>
          <p:cNvSpPr/>
          <p:nvPr/>
        </p:nvSpPr>
        <p:spPr>
          <a:xfrm rot="5400000">
            <a:off x="4276003" y="1972229"/>
            <a:ext cx="336176" cy="458577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1017" y="4645197"/>
            <a:ext cx="2786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Calibrations</a:t>
            </a:r>
          </a:p>
          <a:p>
            <a:pPr algn="ctr"/>
            <a:r>
              <a:rPr lang="en-US" dirty="0" smtClean="0"/>
              <a:t>Reconstruction </a:t>
            </a:r>
            <a:r>
              <a:rPr lang="en-US" dirty="0" err="1" smtClean="0"/>
              <a:t>Algoirthms</a:t>
            </a:r>
            <a:endParaRPr lang="en-US" dirty="0" smtClean="0"/>
          </a:p>
          <a:p>
            <a:pPr algn="ctr"/>
            <a:r>
              <a:rPr lang="en-US" dirty="0" smtClean="0"/>
              <a:t>Analysis Code &amp; Techniques</a:t>
            </a:r>
          </a:p>
          <a:p>
            <a:pPr algn="ctr"/>
            <a:r>
              <a:rPr lang="en-US" dirty="0" smtClean="0"/>
              <a:t>Monte Carlo Samples</a:t>
            </a:r>
          </a:p>
          <a:p>
            <a:pPr algn="ctr"/>
            <a:r>
              <a:rPr lang="en-US" dirty="0" smtClean="0"/>
              <a:t>Duct Tape (Scripts)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94472" y="6010320"/>
            <a:ext cx="735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How we do it now is not necessarily the right way to do it 20 years from now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8263" y="4983370"/>
                <a:ext cx="3877472" cy="674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Count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63" y="4983370"/>
                <a:ext cx="3877472" cy="6746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We make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Watts (UW/Seattle)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0" y="308287"/>
            <a:ext cx="3262332" cy="205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367181"/>
            <a:ext cx="359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How often does something happen?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72963" y="2853160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“Cross Section”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93407" y="2708152"/>
                <a:ext cx="3753785" cy="65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Seen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Could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Have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Happened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407" y="2708152"/>
                <a:ext cx="3753785" cy="6593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3573" y="3604948"/>
                <a:ext cx="1520096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73" y="3604948"/>
                <a:ext cx="1520096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91601" y="3669228"/>
            <a:ext cx="500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number of times </a:t>
            </a:r>
            <a:r>
              <a:rPr lang="en-US" i="1" dirty="0" smtClean="0"/>
              <a:t>it</a:t>
            </a:r>
            <a:r>
              <a:rPr lang="en-US" dirty="0" smtClean="0"/>
              <a:t> happened in our detector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918012" y="3853894"/>
            <a:ext cx="873589" cy="25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91601" y="4223226"/>
            <a:ext cx="500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Luminosity – How many collisions of all types occurred in the detector?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2918012" y="4524954"/>
            <a:ext cx="873589" cy="21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0882" y="541378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75735" y="5633291"/>
            <a:ext cx="369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expected physics process that will look just like what we are searching for</a:t>
            </a:r>
            <a:endParaRPr lang="en-US" dirty="0"/>
          </a:p>
        </p:txBody>
      </p:sp>
      <p:cxnSp>
        <p:nvCxnSpPr>
          <p:cNvPr id="22" name="Elbow Connector 21"/>
          <p:cNvCxnSpPr>
            <a:stCxn id="20" idx="1"/>
            <a:endCxn id="23" idx="2"/>
          </p:cNvCxnSpPr>
          <p:nvPr/>
        </p:nvCxnSpPr>
        <p:spPr>
          <a:xfrm rot="10800000">
            <a:off x="4921515" y="5593250"/>
            <a:ext cx="454221" cy="5017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26828" y="5380676"/>
            <a:ext cx="389371" cy="21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29372" y="5449319"/>
            <a:ext cx="389371" cy="21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80046" y="5921255"/>
                <a:ext cx="21139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Count of some configuration of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etc.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46" y="5921255"/>
                <a:ext cx="2113971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9" idx="0"/>
            <a:endCxn id="24" idx="2"/>
          </p:cNvCxnSpPr>
          <p:nvPr/>
        </p:nvCxnSpPr>
        <p:spPr>
          <a:xfrm flipH="1" flipV="1">
            <a:off x="3324058" y="5661893"/>
            <a:ext cx="12974" cy="259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1777359"/>
            <a:ext cx="1842247" cy="1194441"/>
            <a:chOff x="457200" y="2191901"/>
            <a:chExt cx="2961092" cy="22187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91901"/>
              <a:ext cx="2961092" cy="22187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52282" y="2380812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LHC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3233627"/>
            <a:ext cx="1842247" cy="1459398"/>
            <a:chOff x="4413374" y="2191901"/>
            <a:chExt cx="3432000" cy="22187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74" y="2191901"/>
              <a:ext cx="3432000" cy="221873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62602" y="3970719"/>
              <a:ext cx="140820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541170" y="2784137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82141" y="2270218"/>
            <a:ext cx="4531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luminosity sub-system records how often: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proton bunches pass through each other in the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detector is turned on and looking for data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5284046" y="3792307"/>
            <a:ext cx="927847" cy="68327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82141" y="4840941"/>
            <a:ext cx="4424730" cy="159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Recorded in a large database</a:t>
            </a:r>
          </a:p>
          <a:p>
            <a:pPr algn="ctr"/>
            <a:r>
              <a:rPr lang="en-US" dirty="0" smtClean="0"/>
              <a:t>Also contains quality information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Hadronic</a:t>
            </a:r>
            <a:r>
              <a:rPr lang="en-US" dirty="0" smtClean="0"/>
              <a:t> calorimeter had N dead channels)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3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Count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1" y="6268807"/>
            <a:ext cx="6668803" cy="377825"/>
          </a:xfrm>
        </p:spPr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15276" y="3452295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5777" y="2914626"/>
            <a:ext cx="1689379" cy="1524829"/>
            <a:chOff x="7290782" y="2400704"/>
            <a:chExt cx="1689379" cy="15248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782" y="2400704"/>
              <a:ext cx="1689379" cy="15248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37456" y="2747269"/>
              <a:ext cx="138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Storage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333395" y="3109774"/>
            <a:ext cx="1963271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415537" y="3452295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905" y="3109774"/>
                <a:ext cx="1963271" cy="11345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Analysis Software to configuration of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etc.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905" y="3109774"/>
                <a:ext cx="1963271" cy="1134532"/>
              </a:xfrm>
              <a:prstGeom prst="rect">
                <a:avLst/>
              </a:prstGeom>
              <a:blipFill rotWithShape="0">
                <a:blip r:embed="rId4"/>
                <a:stretch>
                  <a:fillRect l="-1231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46706" y="5021375"/>
                <a:ext cx="1819665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Count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706" y="5021375"/>
                <a:ext cx="1819665" cy="6746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 rot="5400000">
            <a:off x="7006915" y="4513115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41595" y="1950042"/>
            <a:ext cx="2003612" cy="744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  <a:endCxn id="9" idx="0"/>
          </p:cNvCxnSpPr>
          <p:nvPr/>
        </p:nvCxnSpPr>
        <p:spPr>
          <a:xfrm flipH="1">
            <a:off x="4315031" y="2694609"/>
            <a:ext cx="28370" cy="415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4732" y="1946654"/>
            <a:ext cx="2003612" cy="744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Efficiency/Fake Rates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  <a:endCxn id="11" idx="0"/>
          </p:cNvCxnSpPr>
          <p:nvPr/>
        </p:nvCxnSpPr>
        <p:spPr>
          <a:xfrm>
            <a:off x="7356538" y="2691221"/>
            <a:ext cx="3" cy="418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6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15276" y="3452295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3395" y="3109774"/>
            <a:ext cx="1963271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415537" y="3452295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74905" y="3109774"/>
                <a:ext cx="1963271" cy="11345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Analysis Software to configuration of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etc.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905" y="3109774"/>
                <a:ext cx="1963271" cy="1134532"/>
              </a:xfrm>
              <a:prstGeom prst="rect">
                <a:avLst/>
              </a:prstGeom>
              <a:blipFill rotWithShape="0">
                <a:blip r:embed="rId3"/>
                <a:stretch>
                  <a:fillRect l="-1231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92340" y="5087484"/>
                <a:ext cx="928396" cy="667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340" y="5087484"/>
                <a:ext cx="928396" cy="6673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5400000">
            <a:off x="7006915" y="4513115"/>
            <a:ext cx="699248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41595" y="1950042"/>
            <a:ext cx="2003612" cy="744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flipH="1">
            <a:off x="4315031" y="2694609"/>
            <a:ext cx="28370" cy="415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54732" y="1946654"/>
            <a:ext cx="2003612" cy="744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Efficiency/Fake Rates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  <a:endCxn id="9" idx="0"/>
          </p:cNvCxnSpPr>
          <p:nvPr/>
        </p:nvCxnSpPr>
        <p:spPr>
          <a:xfrm>
            <a:off x="7356538" y="2691221"/>
            <a:ext cx="3" cy="418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8458" y="1463358"/>
            <a:ext cx="1963271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 Generator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9942" y="3129912"/>
            <a:ext cx="1963271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Simulator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1155452" y="2641288"/>
            <a:ext cx="349624" cy="4494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the data?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2065868"/>
            <a:ext cx="1689379" cy="1524829"/>
            <a:chOff x="7290782" y="2400704"/>
            <a:chExt cx="1689379" cy="15248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782" y="2400704"/>
              <a:ext cx="1689379" cy="15248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7456" y="2747269"/>
              <a:ext cx="138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Storage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54941" y="2227767"/>
            <a:ext cx="10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1734671" y="2412433"/>
            <a:ext cx="8202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27700" y="2574332"/>
            <a:ext cx="5119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electronic readout signals from the detector</a:t>
            </a:r>
          </a:p>
          <a:p>
            <a:r>
              <a:rPr lang="en-US" dirty="0" smtClean="0"/>
              <a:t>The amount of charge in the pixel detector at (x, y, z)</a:t>
            </a:r>
          </a:p>
          <a:p>
            <a:r>
              <a:rPr lang="en-US" dirty="0" smtClean="0"/>
              <a:t>Not directly useful!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7419" y="4132420"/>
            <a:ext cx="2245658" cy="147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Calibrations</a:t>
            </a:r>
          </a:p>
          <a:p>
            <a:pPr algn="ctr"/>
            <a:r>
              <a:rPr lang="en-US" dirty="0" smtClean="0"/>
              <a:t>(fake/</a:t>
            </a:r>
            <a:r>
              <a:rPr lang="en-US" dirty="0" err="1" smtClean="0"/>
              <a:t>eff</a:t>
            </a:r>
            <a:r>
              <a:rPr lang="en-US" dirty="0" smtClean="0"/>
              <a:t> curves, charge, etc.)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27700" y="3497662"/>
            <a:ext cx="587853" cy="50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63019" y="4129406"/>
            <a:ext cx="2245658" cy="147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Reconstructed Objects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49271" y="3536764"/>
            <a:ext cx="815140" cy="456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96019" y="5917794"/>
            <a:ext cx="370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Everything comes from the Raw data!</a:t>
            </a:r>
            <a:endParaRPr lang="en-US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5427363" y="5744916"/>
            <a:ext cx="341632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Most valuable</a:t>
            </a:r>
          </a:p>
          <a:p>
            <a:pPr algn="ctr"/>
            <a:r>
              <a:rPr lang="en-US" dirty="0" smtClean="0"/>
              <a:t>Often have multiple copies stored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3"/>
            <a:endCxn id="23" idx="1"/>
          </p:cNvCxnSpPr>
          <p:nvPr/>
        </p:nvCxnSpPr>
        <p:spPr>
          <a:xfrm>
            <a:off x="5102611" y="6102460"/>
            <a:ext cx="32475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0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RAW data is the same…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(UW/Seattle)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A0F9-2267-4C5D-ACAD-1781A9051E93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2498254"/>
            <a:ext cx="3035357" cy="1962311"/>
            <a:chOff x="4413374" y="2191901"/>
            <a:chExt cx="3432000" cy="22187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74" y="2191901"/>
              <a:ext cx="3432000" cy="22187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55082" y="3956085"/>
              <a:ext cx="1408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49270" y="2498254"/>
            <a:ext cx="1909483" cy="594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 Data Stream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 flipV="1">
            <a:off x="3492557" y="2795539"/>
            <a:ext cx="756713" cy="68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249269" y="4561904"/>
            <a:ext cx="1909483" cy="594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Data Stream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5657" y="3268433"/>
                <a:ext cx="45150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Very careful accounting of the Luminosity</a:t>
                </a:r>
              </a:p>
              <a:p>
                <a:r>
                  <a:rPr lang="en-US" dirty="0" smtClean="0"/>
                  <a:t>Sub-streams by event configuration (e,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etc.)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657" y="3268433"/>
                <a:ext cx="451501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215" t="-4717" r="-54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6" idx="3"/>
            <a:endCxn id="11" idx="1"/>
          </p:cNvCxnSpPr>
          <p:nvPr/>
        </p:nvCxnSpPr>
        <p:spPr>
          <a:xfrm>
            <a:off x="3492557" y="3479410"/>
            <a:ext cx="756712" cy="1379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5657" y="5301931"/>
            <a:ext cx="405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 determine face rate curves, etc.</a:t>
            </a:r>
          </a:p>
          <a:p>
            <a:r>
              <a:rPr lang="en-US" dirty="0" smtClean="0"/>
              <a:t>Luminosity is not always carefully tracked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6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94</TotalTime>
  <Words>810</Words>
  <Application>Microsoft Macintosh PowerPoint</Application>
  <PresentationFormat>On-screen Show (4:3)</PresentationFormat>
  <Paragraphs>154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Celestial</vt:lpstr>
      <vt:lpstr>Data And HEP</vt:lpstr>
      <vt:lpstr>The View From outter Space</vt:lpstr>
      <vt:lpstr>We care only about the last 3 steps</vt:lpstr>
      <vt:lpstr>Measurements We make</vt:lpstr>
      <vt:lpstr>L</vt:lpstr>
      <vt:lpstr>N_"Count" </vt:lpstr>
      <vt:lpstr>N_B</vt:lpstr>
      <vt:lpstr>What happens to the data?</vt:lpstr>
      <vt:lpstr>Not all RAW data is the same…</vt:lpstr>
      <vt:lpstr>Raw Data Evolves in time</vt:lpstr>
      <vt:lpstr>The reconstruction</vt:lpstr>
      <vt:lpstr>Reconstruction also varies over time!</vt:lpstr>
      <vt:lpstr>Generation and simulation</vt:lpstr>
      <vt:lpstr>The Files</vt:lpstr>
      <vt:lpstr>GRID Processing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HEP</dc:title>
  <dc:creator>Gordon Watts</dc:creator>
  <cp:lastModifiedBy>Rob Gardner</cp:lastModifiedBy>
  <cp:revision>18</cp:revision>
  <dcterms:created xsi:type="dcterms:W3CDTF">2012-12-19T04:39:05Z</dcterms:created>
  <dcterms:modified xsi:type="dcterms:W3CDTF">2012-12-19T13:09:25Z</dcterms:modified>
</cp:coreProperties>
</file>